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9144000"/>
  <p:notesSz cx="6858000" cy="9144000"/>
  <p:embeddedFontLst>
    <p:embeddedFont>
      <p:font typeface="Poppins"/>
      <p:regular r:id="rId27"/>
      <p:bold r:id="rId28"/>
      <p:italic r:id="rId29"/>
      <p:boldItalic r:id="rId30"/>
    </p:embeddedFont>
    <p:embeddedFont>
      <p:font typeface="Arv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rvo-regular.fntdata"/><Relationship Id="rId30" Type="http://schemas.openxmlformats.org/officeDocument/2006/relationships/font" Target="fonts/Poppins-boldItalic.fntdata"/><Relationship Id="rId11" Type="http://schemas.openxmlformats.org/officeDocument/2006/relationships/slide" Target="slides/slide6.xml"/><Relationship Id="rId33" Type="http://schemas.openxmlformats.org/officeDocument/2006/relationships/font" Target="fonts/Arvo-italic.fntdata"/><Relationship Id="rId10" Type="http://schemas.openxmlformats.org/officeDocument/2006/relationships/slide" Target="slides/slide5.xml"/><Relationship Id="rId32" Type="http://schemas.openxmlformats.org/officeDocument/2006/relationships/font" Target="fonts/Arv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Arv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1831a8af8d_0_10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1831a8af8d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2f9b4bedc7_1_1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2f9b4bedc7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2f9b4bedc7_1_3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2f9b4bedc7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2f9b4bedc7_1_3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2f9b4bedc7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2f9b4bedc7_1_4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2f9b4bedc7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2f9b4bedc7_1_5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2f9b4bedc7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2f9b4bedc7_1_6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2f9b4bedc7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2f9b4bedc7_1_7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2f9b4bedc7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2f9b4bedc7_1_7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2f9b4bedc7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2f9b4bedc7_1_8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2f9b4bedc7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2f9b4bedc7_1_8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2f9b4bedc7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2e643da7e3_0_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2e643da7e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2f9b4bedc7_1_9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2f9b4bedc7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2e19b63fc4_0_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2e19b63fc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2e643da7e3_0_1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2e643da7e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2e643da7e3_0_1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2e643da7e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2e643da7e3_0_2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2e643da7e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e643da7e3_0_3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2e643da7e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2e643da7e3_0_3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2e643da7e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2e643da7e3_0_4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2e643da7e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2e643da7e3_0_5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2e643da7e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6.png"/><Relationship Id="rId5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36.png"/><Relationship Id="rId6" Type="http://schemas.openxmlformats.org/officeDocument/2006/relationships/image" Target="../media/image1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192.168.43.159\Users\Mirza Arshad Baig\Desktop\NubeEra\PPT studio.png" id="10" name="Google Shape;10;p2"/>
          <p:cNvPicPr preferRelativeResize="0"/>
          <p:nvPr/>
        </p:nvPicPr>
        <p:blipFill rotWithShape="1">
          <a:blip r:embed="rId2">
            <a:alphaModFix/>
          </a:blip>
          <a:srcRect b="30888" l="33141" r="33714" t="29002"/>
          <a:stretch/>
        </p:blipFill>
        <p:spPr>
          <a:xfrm>
            <a:off x="3056756" y="2290088"/>
            <a:ext cx="3030490" cy="225551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ivies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4"/>
          <p:cNvGrpSpPr/>
          <p:nvPr/>
        </p:nvGrpSpPr>
        <p:grpSpPr>
          <a:xfrm>
            <a:off x="10" y="30473"/>
            <a:ext cx="9144000" cy="6827524"/>
            <a:chOff x="-3740" y="-2"/>
            <a:chExt cx="9144000" cy="6827524"/>
          </a:xfrm>
        </p:grpSpPr>
        <p:pic>
          <p:nvPicPr>
            <p:cNvPr descr="\\192.168.43.159\Users\Mirza Arshad Baig\Desktop\NubeEra\PPT studio.png" id="17" name="Google Shape;17;p4"/>
            <p:cNvPicPr preferRelativeResize="0"/>
            <p:nvPr/>
          </p:nvPicPr>
          <p:blipFill rotWithShape="1">
            <a:blip r:embed="rId2">
              <a:alphaModFix/>
            </a:blip>
            <a:srcRect b="30888" l="33141" r="33714" t="29002"/>
            <a:stretch/>
          </p:blipFill>
          <p:spPr>
            <a:xfrm>
              <a:off x="3056756" y="2290088"/>
              <a:ext cx="3030490" cy="22555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\\192.168.43.159\Users\Mirza Arshad Baig\Desktop\NubeEra\PPT studio.png" id="18" name="Google Shape;18;p4"/>
            <p:cNvPicPr preferRelativeResize="0"/>
            <p:nvPr/>
          </p:nvPicPr>
          <p:blipFill rotWithShape="1">
            <a:blip r:embed="rId3">
              <a:alphaModFix/>
            </a:blip>
            <a:srcRect b="7914" l="0" r="66154" t="17564"/>
            <a:stretch/>
          </p:blipFill>
          <p:spPr>
            <a:xfrm>
              <a:off x="0" y="2290088"/>
              <a:ext cx="3094895" cy="4191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\\192.168.43.159\Users\Mirza Arshad Baig\Desktop\NubeEra\PPT studio.png" id="19" name="Google Shape;19;p4"/>
            <p:cNvPicPr preferRelativeResize="0"/>
            <p:nvPr/>
          </p:nvPicPr>
          <p:blipFill rotWithShape="1">
            <a:blip r:embed="rId2">
              <a:alphaModFix/>
            </a:blip>
            <a:srcRect b="1394" l="0" r="0" t="92460"/>
            <a:stretch/>
          </p:blipFill>
          <p:spPr>
            <a:xfrm>
              <a:off x="-3740" y="6482081"/>
              <a:ext cx="9144000" cy="34544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Google Shape;20;p4"/>
            <p:cNvSpPr/>
            <p:nvPr/>
          </p:nvSpPr>
          <p:spPr>
            <a:xfrm>
              <a:off x="102627" y="-2"/>
              <a:ext cx="5212800" cy="663600"/>
            </a:xfrm>
            <a:prstGeom prst="rect">
              <a:avLst/>
            </a:prstGeom>
            <a:solidFill>
              <a:srgbClr val="4271F4"/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25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" name="Google Shape;21;p4"/>
          <p:cNvSpPr txBox="1"/>
          <p:nvPr>
            <p:ph type="title"/>
          </p:nvPr>
        </p:nvSpPr>
        <p:spPr>
          <a:xfrm>
            <a:off x="136075" y="30475"/>
            <a:ext cx="51678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100950" y="755125"/>
            <a:ext cx="5202900" cy="57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7150" y="2847025"/>
            <a:ext cx="1562100" cy="152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s">
  <p:cSld name="CUSTOM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5"/>
          <p:cNvGrpSpPr/>
          <p:nvPr/>
        </p:nvGrpSpPr>
        <p:grpSpPr>
          <a:xfrm>
            <a:off x="-3740" y="64950"/>
            <a:ext cx="9144000" cy="6762572"/>
            <a:chOff x="-3740" y="64950"/>
            <a:chExt cx="9144000" cy="6762572"/>
          </a:xfrm>
        </p:grpSpPr>
        <p:pic>
          <p:nvPicPr>
            <p:cNvPr descr="\\192.168.43.159\Users\Mirza Arshad Baig\Desktop\NubeEra\PPT studio.png" id="26" name="Google Shape;26;p5"/>
            <p:cNvPicPr preferRelativeResize="0"/>
            <p:nvPr/>
          </p:nvPicPr>
          <p:blipFill rotWithShape="1">
            <a:blip r:embed="rId2">
              <a:alphaModFix/>
            </a:blip>
            <a:srcRect b="30888" l="33141" r="33714" t="29002"/>
            <a:stretch/>
          </p:blipFill>
          <p:spPr>
            <a:xfrm>
              <a:off x="3056756" y="2290088"/>
              <a:ext cx="3030490" cy="22555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\\192.168.43.159\Users\Mirza Arshad Baig\Desktop\NubeEra\PPT studio.png" id="27" name="Google Shape;27;p5"/>
            <p:cNvPicPr preferRelativeResize="0"/>
            <p:nvPr/>
          </p:nvPicPr>
          <p:blipFill rotWithShape="1">
            <a:blip r:embed="rId3">
              <a:alphaModFix/>
            </a:blip>
            <a:srcRect b="7914" l="0" r="66154" t="17564"/>
            <a:stretch/>
          </p:blipFill>
          <p:spPr>
            <a:xfrm>
              <a:off x="0" y="2290088"/>
              <a:ext cx="3094895" cy="4191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\\192.168.43.159\Users\Mirza Arshad Baig\Desktop\NubeEra\PPT studio.png" id="28" name="Google Shape;28;p5"/>
            <p:cNvPicPr preferRelativeResize="0"/>
            <p:nvPr/>
          </p:nvPicPr>
          <p:blipFill rotWithShape="1">
            <a:blip r:embed="rId2">
              <a:alphaModFix/>
            </a:blip>
            <a:srcRect b="1394" l="0" r="0" t="92460"/>
            <a:stretch/>
          </p:blipFill>
          <p:spPr>
            <a:xfrm>
              <a:off x="-3740" y="6482081"/>
              <a:ext cx="9144000" cy="34544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" name="Google Shape;29;p5"/>
            <p:cNvSpPr/>
            <p:nvPr/>
          </p:nvSpPr>
          <p:spPr>
            <a:xfrm>
              <a:off x="1090500" y="64950"/>
              <a:ext cx="7009500" cy="771900"/>
            </a:xfrm>
            <a:prstGeom prst="rect">
              <a:avLst/>
            </a:prstGeom>
            <a:solidFill>
              <a:srgbClr val="4271F4"/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25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30;p5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pic>
        <p:nvPicPr>
          <p:cNvPr id="32" name="Google Shape;3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6100" y="175349"/>
            <a:ext cx="1130525" cy="65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125" y="175349"/>
            <a:ext cx="1130525" cy="65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6"/>
          <p:cNvGrpSpPr/>
          <p:nvPr/>
        </p:nvGrpSpPr>
        <p:grpSpPr>
          <a:xfrm>
            <a:off x="-3740" y="64950"/>
            <a:ext cx="9144000" cy="6762572"/>
            <a:chOff x="-3740" y="64950"/>
            <a:chExt cx="9144000" cy="6762572"/>
          </a:xfrm>
        </p:grpSpPr>
        <p:pic>
          <p:nvPicPr>
            <p:cNvPr descr="\\192.168.43.159\Users\Mirza Arshad Baig\Desktop\NubeEra\PPT studio.png" id="36" name="Google Shape;36;p6"/>
            <p:cNvPicPr preferRelativeResize="0"/>
            <p:nvPr/>
          </p:nvPicPr>
          <p:blipFill rotWithShape="1">
            <a:blip r:embed="rId2">
              <a:alphaModFix/>
            </a:blip>
            <a:srcRect b="30888" l="33141" r="33714" t="29002"/>
            <a:stretch/>
          </p:blipFill>
          <p:spPr>
            <a:xfrm>
              <a:off x="3056756" y="2290088"/>
              <a:ext cx="3030490" cy="22555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\\192.168.43.159\Users\Mirza Arshad Baig\Desktop\NubeEra\PPT studio.png" id="37" name="Google Shape;37;p6"/>
            <p:cNvPicPr preferRelativeResize="0"/>
            <p:nvPr/>
          </p:nvPicPr>
          <p:blipFill rotWithShape="1">
            <a:blip r:embed="rId3">
              <a:alphaModFix/>
            </a:blip>
            <a:srcRect b="7914" l="0" r="66154" t="17564"/>
            <a:stretch/>
          </p:blipFill>
          <p:spPr>
            <a:xfrm>
              <a:off x="0" y="2290088"/>
              <a:ext cx="3094895" cy="4191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\\192.168.43.159\Users\Mirza Arshad Baig\Desktop\NubeEra\PPT studio.png" id="38" name="Google Shape;38;p6"/>
            <p:cNvPicPr preferRelativeResize="0"/>
            <p:nvPr/>
          </p:nvPicPr>
          <p:blipFill rotWithShape="1">
            <a:blip r:embed="rId2">
              <a:alphaModFix/>
            </a:blip>
            <a:srcRect b="1394" l="0" r="0" t="92460"/>
            <a:stretch/>
          </p:blipFill>
          <p:spPr>
            <a:xfrm>
              <a:off x="-3740" y="6482081"/>
              <a:ext cx="9144000" cy="34544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" name="Google Shape;39;p6"/>
            <p:cNvSpPr/>
            <p:nvPr/>
          </p:nvSpPr>
          <p:spPr>
            <a:xfrm>
              <a:off x="1090500" y="64950"/>
              <a:ext cx="7009500" cy="771900"/>
            </a:xfrm>
            <a:prstGeom prst="rect">
              <a:avLst/>
            </a:prstGeom>
            <a:solidFill>
              <a:srgbClr val="4271F4"/>
            </a:solidFill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0000">
                <a:srgbClr val="000000">
                  <a:alpha val="3725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" name="Google Shape;40;p6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41" name="Google Shape;41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33374" y="64950"/>
            <a:ext cx="784877" cy="860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125" y="64950"/>
            <a:ext cx="763500" cy="76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7"/>
          <p:cNvGrpSpPr/>
          <p:nvPr/>
        </p:nvGrpSpPr>
        <p:grpSpPr>
          <a:xfrm>
            <a:off x="-3740" y="44450"/>
            <a:ext cx="9144000" cy="6783072"/>
            <a:chOff x="-3740" y="44450"/>
            <a:chExt cx="9144000" cy="6783072"/>
          </a:xfrm>
        </p:grpSpPr>
        <p:cxnSp>
          <p:nvCxnSpPr>
            <p:cNvPr id="45" name="Google Shape;45;p7"/>
            <p:cNvCxnSpPr/>
            <p:nvPr/>
          </p:nvCxnSpPr>
          <p:spPr>
            <a:xfrm>
              <a:off x="4587900" y="711150"/>
              <a:ext cx="0" cy="5541300"/>
            </a:xfrm>
            <a:prstGeom prst="straightConnector1">
              <a:avLst/>
            </a:prstGeom>
            <a:noFill/>
            <a:ln cap="flat" cmpd="sng" w="19050">
              <a:solidFill>
                <a:srgbClr val="4271F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6" name="Google Shape;46;p7"/>
            <p:cNvGrpSpPr/>
            <p:nvPr/>
          </p:nvGrpSpPr>
          <p:grpSpPr>
            <a:xfrm>
              <a:off x="-3740" y="44450"/>
              <a:ext cx="9144000" cy="6783072"/>
              <a:chOff x="-3740" y="44450"/>
              <a:chExt cx="9144000" cy="6783072"/>
            </a:xfrm>
          </p:grpSpPr>
          <p:pic>
            <p:nvPicPr>
              <p:cNvPr descr="\\192.168.43.159\Users\Mirza Arshad Baig\Desktop\NubeEra\PPT studio.png" id="47" name="Google Shape;47;p7"/>
              <p:cNvPicPr preferRelativeResize="0"/>
              <p:nvPr/>
            </p:nvPicPr>
            <p:blipFill rotWithShape="1">
              <a:blip r:embed="rId2">
                <a:alphaModFix/>
              </a:blip>
              <a:srcRect b="30888" l="33141" r="33714" t="29002"/>
              <a:stretch/>
            </p:blipFill>
            <p:spPr>
              <a:xfrm>
                <a:off x="3056756" y="2290088"/>
                <a:ext cx="3030490" cy="225551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\\192.168.43.159\Users\Mirza Arshad Baig\Desktop\NubeEra\PPT studio.png" id="48" name="Google Shape;48;p7"/>
              <p:cNvPicPr preferRelativeResize="0"/>
              <p:nvPr/>
            </p:nvPicPr>
            <p:blipFill rotWithShape="1">
              <a:blip r:embed="rId3">
                <a:alphaModFix/>
              </a:blip>
              <a:srcRect b="7914" l="0" r="66154" t="17564"/>
              <a:stretch/>
            </p:blipFill>
            <p:spPr>
              <a:xfrm>
                <a:off x="0" y="2290088"/>
                <a:ext cx="3094895" cy="419100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\\192.168.43.159\Users\Mirza Arshad Baig\Desktop\NubeEra\PPT studio.png" id="49" name="Google Shape;49;p7"/>
              <p:cNvPicPr preferRelativeResize="0"/>
              <p:nvPr/>
            </p:nvPicPr>
            <p:blipFill rotWithShape="1">
              <a:blip r:embed="rId2">
                <a:alphaModFix/>
              </a:blip>
              <a:srcRect b="1394" l="0" r="0" t="92460"/>
              <a:stretch/>
            </p:blipFill>
            <p:spPr>
              <a:xfrm>
                <a:off x="-3740" y="6482081"/>
                <a:ext cx="9144000" cy="34544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50" name="Google Shape;50;p7"/>
              <p:cNvSpPr/>
              <p:nvPr/>
            </p:nvSpPr>
            <p:spPr>
              <a:xfrm>
                <a:off x="1038526" y="44450"/>
                <a:ext cx="3495300" cy="640200"/>
              </a:xfrm>
              <a:prstGeom prst="rect">
                <a:avLst/>
              </a:prstGeom>
              <a:solidFill>
                <a:srgbClr val="4271F4"/>
              </a:solidFill>
              <a:ln cap="flat" cmpd="sng" w="381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25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51;p7"/>
              <p:cNvSpPr/>
              <p:nvPr/>
            </p:nvSpPr>
            <p:spPr>
              <a:xfrm>
                <a:off x="4645200" y="44459"/>
                <a:ext cx="3495300" cy="640200"/>
              </a:xfrm>
              <a:prstGeom prst="rect">
                <a:avLst/>
              </a:prstGeom>
              <a:solidFill>
                <a:srgbClr val="4271F4"/>
              </a:solidFill>
              <a:ln cap="flat" cmpd="sng" w="381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25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1066875" y="44450"/>
            <a:ext cx="3420300" cy="6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162300" y="755125"/>
            <a:ext cx="4324800" cy="56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4" name="Google Shape;54;p7"/>
          <p:cNvSpPr txBox="1"/>
          <p:nvPr>
            <p:ph idx="2" type="body"/>
          </p:nvPr>
        </p:nvSpPr>
        <p:spPr>
          <a:xfrm>
            <a:off x="4684650" y="755125"/>
            <a:ext cx="4324800" cy="56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5" name="Google Shape;55;p7"/>
          <p:cNvSpPr txBox="1"/>
          <p:nvPr>
            <p:ph idx="3" type="title"/>
          </p:nvPr>
        </p:nvSpPr>
        <p:spPr>
          <a:xfrm>
            <a:off x="4684650" y="44450"/>
            <a:ext cx="3420300" cy="6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56" name="Google Shape;56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71098" y="44450"/>
            <a:ext cx="638360" cy="62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125" y="64950"/>
            <a:ext cx="763500" cy="76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8"/>
          <p:cNvGrpSpPr/>
          <p:nvPr/>
        </p:nvGrpSpPr>
        <p:grpSpPr>
          <a:xfrm>
            <a:off x="-3740" y="44625"/>
            <a:ext cx="9144000" cy="6782897"/>
            <a:chOff x="-3740" y="44625"/>
            <a:chExt cx="9144000" cy="6782897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4587900" y="1466425"/>
              <a:ext cx="0" cy="4952400"/>
            </a:xfrm>
            <a:prstGeom prst="straightConnector1">
              <a:avLst/>
            </a:prstGeom>
            <a:noFill/>
            <a:ln cap="flat" cmpd="sng" w="19050">
              <a:solidFill>
                <a:srgbClr val="4271F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1" name="Google Shape;61;p8"/>
            <p:cNvGrpSpPr/>
            <p:nvPr/>
          </p:nvGrpSpPr>
          <p:grpSpPr>
            <a:xfrm>
              <a:off x="-3740" y="44625"/>
              <a:ext cx="9144000" cy="6782897"/>
              <a:chOff x="-3740" y="44625"/>
              <a:chExt cx="9144000" cy="6782897"/>
            </a:xfrm>
          </p:grpSpPr>
          <p:pic>
            <p:nvPicPr>
              <p:cNvPr descr="\\192.168.43.159\Users\Mirza Arshad Baig\Desktop\NubeEra\PPT studio.png" id="62" name="Google Shape;62;p8"/>
              <p:cNvPicPr preferRelativeResize="0"/>
              <p:nvPr/>
            </p:nvPicPr>
            <p:blipFill rotWithShape="1">
              <a:blip r:embed="rId2">
                <a:alphaModFix/>
              </a:blip>
              <a:srcRect b="30888" l="33141" r="33714" t="29002"/>
              <a:stretch/>
            </p:blipFill>
            <p:spPr>
              <a:xfrm>
                <a:off x="3056756" y="2290088"/>
                <a:ext cx="3030490" cy="225551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\\192.168.43.159\Users\Mirza Arshad Baig\Desktop\NubeEra\PPT studio.png" id="63" name="Google Shape;63;p8"/>
              <p:cNvPicPr preferRelativeResize="0"/>
              <p:nvPr/>
            </p:nvPicPr>
            <p:blipFill rotWithShape="1">
              <a:blip r:embed="rId3">
                <a:alphaModFix/>
              </a:blip>
              <a:srcRect b="7914" l="0" r="66154" t="17564"/>
              <a:stretch/>
            </p:blipFill>
            <p:spPr>
              <a:xfrm>
                <a:off x="0" y="2290088"/>
                <a:ext cx="3094895" cy="4191002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\\192.168.43.159\Users\Mirza Arshad Baig\Desktop\NubeEra\PPT studio.png" id="64" name="Google Shape;64;p8"/>
              <p:cNvPicPr preferRelativeResize="0"/>
              <p:nvPr/>
            </p:nvPicPr>
            <p:blipFill rotWithShape="1">
              <a:blip r:embed="rId2">
                <a:alphaModFix/>
              </a:blip>
              <a:srcRect b="1394" l="0" r="0" t="92460"/>
              <a:stretch/>
            </p:blipFill>
            <p:spPr>
              <a:xfrm>
                <a:off x="-3740" y="6482081"/>
                <a:ext cx="9144000" cy="34544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5" name="Google Shape;65;p8"/>
              <p:cNvSpPr/>
              <p:nvPr/>
            </p:nvSpPr>
            <p:spPr>
              <a:xfrm>
                <a:off x="4687640" y="814058"/>
                <a:ext cx="4416300" cy="640200"/>
              </a:xfrm>
              <a:prstGeom prst="rect">
                <a:avLst/>
              </a:prstGeom>
              <a:solidFill>
                <a:srgbClr val="4271F4"/>
              </a:solidFill>
              <a:ln cap="flat" cmpd="sng" w="381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25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8"/>
              <p:cNvSpPr/>
              <p:nvPr/>
            </p:nvSpPr>
            <p:spPr>
              <a:xfrm>
                <a:off x="90946" y="814058"/>
                <a:ext cx="4337100" cy="640200"/>
              </a:xfrm>
              <a:prstGeom prst="rect">
                <a:avLst/>
              </a:prstGeom>
              <a:solidFill>
                <a:srgbClr val="4271F4"/>
              </a:solidFill>
              <a:ln cap="flat" cmpd="sng" w="381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25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8"/>
              <p:cNvSpPr/>
              <p:nvPr/>
            </p:nvSpPr>
            <p:spPr>
              <a:xfrm>
                <a:off x="1102599" y="44625"/>
                <a:ext cx="7054200" cy="663600"/>
              </a:xfrm>
              <a:prstGeom prst="rect">
                <a:avLst/>
              </a:prstGeom>
              <a:solidFill>
                <a:srgbClr val="4271F4"/>
              </a:solidFill>
              <a:ln cap="flat" cmpd="sng" w="381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40000" rotWithShape="0" dir="5400000" dist="20000">
                  <a:srgbClr val="000000">
                    <a:alpha val="37250"/>
                  </a:srgb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8" name="Google Shape;68;p8"/>
          <p:cNvSpPr txBox="1"/>
          <p:nvPr>
            <p:ph type="title"/>
          </p:nvPr>
        </p:nvSpPr>
        <p:spPr>
          <a:xfrm>
            <a:off x="1128350" y="44625"/>
            <a:ext cx="6994200" cy="64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8"/>
          <p:cNvSpPr txBox="1"/>
          <p:nvPr>
            <p:ph idx="2" type="title"/>
          </p:nvPr>
        </p:nvSpPr>
        <p:spPr>
          <a:xfrm>
            <a:off x="118525" y="834900"/>
            <a:ext cx="4272000" cy="5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8"/>
          <p:cNvSpPr txBox="1"/>
          <p:nvPr>
            <p:ph idx="3" type="title"/>
          </p:nvPr>
        </p:nvSpPr>
        <p:spPr>
          <a:xfrm>
            <a:off x="4722900" y="834900"/>
            <a:ext cx="4347900" cy="5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8"/>
          <p:cNvSpPr txBox="1"/>
          <p:nvPr>
            <p:ph idx="1" type="body"/>
          </p:nvPr>
        </p:nvSpPr>
        <p:spPr>
          <a:xfrm>
            <a:off x="92052" y="1501550"/>
            <a:ext cx="4324800" cy="48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72" name="Google Shape;72;p8"/>
          <p:cNvSpPr txBox="1"/>
          <p:nvPr>
            <p:ph idx="4" type="body"/>
          </p:nvPr>
        </p:nvSpPr>
        <p:spPr>
          <a:xfrm>
            <a:off x="4699176" y="1533845"/>
            <a:ext cx="4324800" cy="48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pic>
        <p:nvPicPr>
          <p:cNvPr id="73" name="Google Shape;7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71098" y="44450"/>
            <a:ext cx="638360" cy="62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8"/>
          <p:cNvPicPr preferRelativeResize="0"/>
          <p:nvPr/>
        </p:nvPicPr>
        <p:blipFill rotWithShape="1">
          <a:blip r:embed="rId5">
            <a:alphaModFix/>
          </a:blip>
          <a:srcRect b="24907" l="9030" r="8277" t="25007"/>
          <a:stretch/>
        </p:blipFill>
        <p:spPr>
          <a:xfrm>
            <a:off x="40775" y="278700"/>
            <a:ext cx="925125" cy="25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77" name="Google Shape;77;p9"/>
          <p:cNvGrpSpPr/>
          <p:nvPr/>
        </p:nvGrpSpPr>
        <p:grpSpPr>
          <a:xfrm>
            <a:off x="0" y="457200"/>
            <a:ext cx="9657234" cy="6339037"/>
            <a:chOff x="0" y="457200"/>
            <a:chExt cx="9657234" cy="6339037"/>
          </a:xfrm>
        </p:grpSpPr>
        <p:sp>
          <p:nvSpPr>
            <p:cNvPr id="78" name="Google Shape;78;p9"/>
            <p:cNvSpPr txBox="1"/>
            <p:nvPr/>
          </p:nvSpPr>
          <p:spPr>
            <a:xfrm>
              <a:off x="2474713" y="457200"/>
              <a:ext cx="4992900" cy="15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GB" sz="2400" u="none" cap="none" strike="noStrike">
                  <a:solidFill>
                    <a:srgbClr val="000000"/>
                  </a:solidFill>
                  <a:latin typeface="Arvo"/>
                  <a:ea typeface="Arvo"/>
                  <a:cs typeface="Arvo"/>
                  <a:sym typeface="Arvo"/>
                </a:rPr>
                <a:t>???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GB" sz="2400" u="none" cap="none" strike="noStrike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The Important thing is not to stop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i="0" lang="en-GB" sz="2400" u="none" cap="none" strike="noStrike">
                  <a:solidFill>
                    <a:srgbClr val="FF0000"/>
                  </a:solidFill>
                  <a:latin typeface="Poppins"/>
                  <a:ea typeface="Poppins"/>
                  <a:cs typeface="Poppins"/>
                  <a:sym typeface="Poppins"/>
                </a:rPr>
                <a:t>Questioning</a:t>
              </a:r>
              <a:endParaRPr b="1" i="0" sz="2400" u="none" cap="none" strike="noStrike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pic>
          <p:nvPicPr>
            <p:cNvPr descr="C:\Users\Mirza Arshad Baig\Desktop\PPT LOGO 1.1.png" id="79" name="Google Shape;79;p9"/>
            <p:cNvPicPr preferRelativeResize="0"/>
            <p:nvPr/>
          </p:nvPicPr>
          <p:blipFill rotWithShape="1">
            <a:blip r:embed="rId2">
              <a:alphaModFix/>
            </a:blip>
            <a:srcRect b="11734" l="40451" r="0" t="18584"/>
            <a:stretch/>
          </p:blipFill>
          <p:spPr>
            <a:xfrm>
              <a:off x="4211960" y="1988840"/>
              <a:ext cx="5445274" cy="33670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\\192.168.43.159\Users\Mirza Arshad Baig\Desktop\NubeEra\PPT studio.png" id="80" name="Google Shape;80;p9"/>
            <p:cNvPicPr preferRelativeResize="0"/>
            <p:nvPr/>
          </p:nvPicPr>
          <p:blipFill rotWithShape="1">
            <a:blip r:embed="rId3">
              <a:alphaModFix/>
            </a:blip>
            <a:srcRect b="1210" l="0" r="0" t="92120"/>
            <a:stretch/>
          </p:blipFill>
          <p:spPr>
            <a:xfrm>
              <a:off x="0" y="6426960"/>
              <a:ext cx="9144000" cy="3692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\\DESKTOP-VLQ7SHS\Users\Mirza Arshad Baig\Desktop\Rafeeq\22Jul\NE_LOGO_PPT.png" id="81" name="Google Shape;81;p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27584" y="1988840"/>
              <a:ext cx="2061654" cy="137557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2" name="Google Shape;82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08826" y="4736740"/>
            <a:ext cx="1212252" cy="132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4950" y="3714852"/>
            <a:ext cx="1086675" cy="10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Relationship Id="rId5" Type="http://schemas.openxmlformats.org/officeDocument/2006/relationships/image" Target="../media/image21.png"/><Relationship Id="rId6" Type="http://schemas.openxmlformats.org/officeDocument/2006/relationships/image" Target="../media/image18.png"/><Relationship Id="rId7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Relationship Id="rId5" Type="http://schemas.openxmlformats.org/officeDocument/2006/relationships/image" Target="../media/image18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0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723900" marR="6985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Git &amp; GitHub</a:t>
            </a:r>
            <a:endParaRPr/>
          </a:p>
        </p:txBody>
      </p:sp>
      <p:pic>
        <p:nvPicPr>
          <p:cNvPr id="89" name="Google Shape;8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6400" y="1553350"/>
            <a:ext cx="5114925" cy="42576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0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723900" marR="6985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rgbClr val="FF0000"/>
                </a:solidFill>
              </a:rPr>
              <a:t>Git &amp; GitHub</a:t>
            </a:r>
            <a:endParaRPr sz="2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Linux Distribution ?</a:t>
            </a:r>
            <a:endParaRPr/>
          </a:p>
        </p:txBody>
      </p:sp>
      <p:sp>
        <p:nvSpPr>
          <p:cNvPr id="150" name="Google Shape;150;p19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/>
              <a:t>It is an Operating system having linux kernel and GNU Tools packaged with some more application.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51" name="Google Shape;15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1645" y="2362020"/>
            <a:ext cx="1208875" cy="120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5375" y="2447863"/>
            <a:ext cx="1009550" cy="10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50225" y="2362013"/>
            <a:ext cx="1060750" cy="116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0962" y="2447862"/>
            <a:ext cx="1257313" cy="103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28324" y="4154125"/>
            <a:ext cx="6867525" cy="160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0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Shell</a:t>
            </a:r>
            <a:endParaRPr/>
          </a:p>
        </p:txBody>
      </p:sp>
      <p:sp>
        <p:nvSpPr>
          <p:cNvPr id="161" name="Google Shape;161;p20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/>
              <a:t>The Shell is the interface which takes user-commands and sends it to the kernel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62" name="Google Shape;16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6675" y="2228727"/>
            <a:ext cx="1939450" cy="3268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8325" y="2566153"/>
            <a:ext cx="4996350" cy="2472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Distinguishing Factors For Linux Distro</a:t>
            </a:r>
            <a:endParaRPr/>
          </a:p>
        </p:txBody>
      </p:sp>
      <p:sp>
        <p:nvSpPr>
          <p:cNvPr id="169" name="Google Shape;169;p21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6AA84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6AA84F"/>
              </a:solidFill>
            </a:endParaRPr>
          </a:p>
          <a:p>
            <a:pPr indent="0" lvl="0" marL="3329999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100">
                <a:solidFill>
                  <a:srgbClr val="6AA84F"/>
                </a:solidFill>
              </a:rPr>
              <a:t>Enterprise users or home users</a:t>
            </a:r>
            <a:endParaRPr b="1" sz="1100">
              <a:solidFill>
                <a:srgbClr val="6AA84F"/>
              </a:solidFill>
            </a:endParaRPr>
          </a:p>
          <a:p>
            <a:pPr indent="-69850" lvl="0" marL="3329999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Home user distro has user-friendly GUI and it is easy to use</a:t>
            </a:r>
            <a:endParaRPr sz="1100"/>
          </a:p>
          <a:p>
            <a:pPr indent="-69850" lvl="0" marL="3329999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Enterprise edition gives more importance to performance</a:t>
            </a:r>
            <a:endParaRPr sz="1100"/>
          </a:p>
          <a:p>
            <a:pPr indent="0" lvl="0" marL="3329999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FF9900"/>
                </a:solidFill>
              </a:rPr>
              <a:t>Hardware support</a:t>
            </a:r>
            <a:endParaRPr b="1" sz="1100">
              <a:solidFill>
                <a:srgbClr val="FF9900"/>
              </a:solidFill>
            </a:endParaRPr>
          </a:p>
          <a:p>
            <a:pPr indent="0" lvl="0" marL="3329999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/>
              <a:t>Most of the distros are portable to multiple hardware, but some of </a:t>
            </a:r>
            <a:endParaRPr sz="1100"/>
          </a:p>
          <a:p>
            <a:pPr indent="0" lvl="0" marL="3329999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/>
              <a:t>them are designed for specific vendors</a:t>
            </a:r>
            <a:endParaRPr sz="1100"/>
          </a:p>
          <a:p>
            <a:pPr indent="0" lvl="0" marL="3329999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4A86E8"/>
                </a:solidFill>
              </a:rPr>
              <a:t>Designed for Servers, Desktops and Embedded devices</a:t>
            </a:r>
            <a:endParaRPr sz="1100">
              <a:solidFill>
                <a:srgbClr val="4A86E8"/>
              </a:solidFill>
            </a:endParaRPr>
          </a:p>
          <a:p>
            <a:pPr indent="0" lvl="0" marL="3329999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/>
              <a:t>Server distro generally don't have a GUI</a:t>
            </a:r>
            <a:endParaRPr sz="1100"/>
          </a:p>
          <a:p>
            <a:pPr indent="0" lvl="0" marL="3329999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/>
              <a:t>Some of the packages of server distro are different from desktop distro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4425" y="1601300"/>
            <a:ext cx="3228325" cy="385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/>
              <a:t>The Distro should be </a:t>
            </a:r>
            <a:r>
              <a:rPr lang="en-GB" sz="1500"/>
              <a:t>chosen</a:t>
            </a:r>
            <a:r>
              <a:rPr lang="en-GB" sz="1500"/>
              <a:t> based on the requirement of the user</a:t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/>
              <a:t>For this training it is </a:t>
            </a:r>
            <a:r>
              <a:rPr lang="en-GB" sz="1500"/>
              <a:t>recommended</a:t>
            </a:r>
            <a:r>
              <a:rPr lang="en-GB" sz="1500"/>
              <a:t> to use ubuntu</a:t>
            </a:r>
            <a:endParaRPr sz="1500"/>
          </a:p>
        </p:txBody>
      </p:sp>
      <p:pic>
        <p:nvPicPr>
          <p:cNvPr id="176" name="Google Shape;1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8325" y="2022425"/>
            <a:ext cx="6967801" cy="307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 choose Distro?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Ubuntu</a:t>
            </a:r>
            <a:endParaRPr/>
          </a:p>
        </p:txBody>
      </p:sp>
      <p:sp>
        <p:nvSpPr>
          <p:cNvPr id="183" name="Google Shape;183;p23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.</a:t>
            </a:r>
            <a:endParaRPr/>
          </a:p>
        </p:txBody>
      </p:sp>
      <p:pic>
        <p:nvPicPr>
          <p:cNvPr id="184" name="Google Shape;18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213" y="1133950"/>
            <a:ext cx="1009550" cy="100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6575" y="3648322"/>
            <a:ext cx="784861" cy="806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1026" y="2449002"/>
            <a:ext cx="1122419" cy="925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99325" y="4918148"/>
            <a:ext cx="919348" cy="100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23450" y="1172226"/>
            <a:ext cx="6257925" cy="483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Creating A Shell Script</a:t>
            </a:r>
            <a:endParaRPr/>
          </a:p>
        </p:txBody>
      </p:sp>
      <p:sp>
        <p:nvSpPr>
          <p:cNvPr id="194" name="Google Shape;194;p24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500"/>
              <a:t>.</a:t>
            </a:r>
            <a:endParaRPr sz="500"/>
          </a:p>
        </p:txBody>
      </p:sp>
      <p:pic>
        <p:nvPicPr>
          <p:cNvPr id="195" name="Google Shape;19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050" y="1224225"/>
            <a:ext cx="7243800" cy="417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Linux Commands</a:t>
            </a:r>
            <a:endParaRPr/>
          </a:p>
        </p:txBody>
      </p:sp>
      <p:sp>
        <p:nvSpPr>
          <p:cNvPr id="201" name="Google Shape;201;p25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.</a:t>
            </a:r>
            <a:endParaRPr/>
          </a:p>
        </p:txBody>
      </p:sp>
      <p:pic>
        <p:nvPicPr>
          <p:cNvPr id="202" name="Google Shape;20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7800" y="1261700"/>
            <a:ext cx="6064850" cy="48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Linux Commands</a:t>
            </a:r>
            <a:endParaRPr/>
          </a:p>
        </p:txBody>
      </p:sp>
      <p:sp>
        <p:nvSpPr>
          <p:cNvPr id="208" name="Google Shape;208;p26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.</a:t>
            </a:r>
            <a:endParaRPr/>
          </a:p>
        </p:txBody>
      </p:sp>
      <p:pic>
        <p:nvPicPr>
          <p:cNvPr id="209" name="Google Shape;2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0463" y="1400750"/>
            <a:ext cx="6343526" cy="4521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Vim Editor</a:t>
            </a:r>
            <a:endParaRPr/>
          </a:p>
        </p:txBody>
      </p:sp>
      <p:sp>
        <p:nvSpPr>
          <p:cNvPr id="215" name="Google Shape;215;p27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" y="1819100"/>
            <a:ext cx="8001000" cy="333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SSH</a:t>
            </a:r>
            <a:endParaRPr/>
          </a:p>
        </p:txBody>
      </p:sp>
      <p:sp>
        <p:nvSpPr>
          <p:cNvPr id="222" name="Google Shape;222;p28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2813" y="2151525"/>
            <a:ext cx="7078374" cy="302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1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2200"/>
              <a:t>What are we going to learn ?</a:t>
            </a:r>
            <a:endParaRPr b="1" sz="1900"/>
          </a:p>
        </p:txBody>
      </p:sp>
      <p:sp>
        <p:nvSpPr>
          <p:cNvPr id="96" name="Google Shape;96;p11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 sz="2800">
                <a:solidFill>
                  <a:schemeClr val="dk1"/>
                </a:solidFill>
              </a:rPr>
              <a:t> </a:t>
            </a:r>
            <a:endParaRPr sz="2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What is Version Control System(VCS) ?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Benefits of VCS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Types of VCS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What is Git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Architecture of git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Git Workflows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Git Operations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Git Commands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Branching and Merging in Git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Resolving merge conflicts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Stashing in Git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Git Revert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375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●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GB">
                <a:solidFill>
                  <a:schemeClr val="dk1"/>
                </a:solidFill>
              </a:rPr>
              <a:t>Git Reset</a:t>
            </a:r>
            <a:endParaRPr>
              <a:solidFill>
                <a:schemeClr val="dk1"/>
              </a:solidFill>
            </a:endParaRPr>
          </a:p>
          <a:p>
            <a:pPr indent="0" lvl="0" marL="546100" marR="2667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t/>
            </a:r>
            <a:endParaRPr b="1" sz="13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471C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rgbClr val="4471C4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9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SSH Session</a:t>
            </a:r>
            <a:endParaRPr/>
          </a:p>
        </p:txBody>
      </p:sp>
      <p:sp>
        <p:nvSpPr>
          <p:cNvPr id="229" name="Google Shape;229;p29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/>
              <a:t>A client-server model is used during establishment of connection between two parties and encrypt the data between them</a:t>
            </a:r>
            <a:endParaRPr sz="1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1300"/>
              <a:t>A SSH session works in two stages:</a:t>
            </a:r>
            <a:endParaRPr sz="1300"/>
          </a:p>
          <a:p>
            <a:pPr indent="-298767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300"/>
              <a:t>To sync the encryption to be used for any further communication</a:t>
            </a:r>
            <a:endParaRPr sz="1300"/>
          </a:p>
          <a:p>
            <a:pPr indent="-298767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300"/>
              <a:t>To authenticate the user for access rights to be given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1300"/>
              <a:t>The server waits on the configured port for connections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29876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1300"/>
              <a:t>The client initiates the TCP handshake with the server</a:t>
            </a:r>
            <a:endParaRPr sz="1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675" y="1847975"/>
            <a:ext cx="6934649" cy="13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2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88900" rtl="0" algn="ctr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-GB" sz="2200"/>
              <a:t>Chaos Caused Without Version  Control</a:t>
            </a:r>
            <a:endParaRPr sz="3600"/>
          </a:p>
        </p:txBody>
      </p:sp>
      <p:sp>
        <p:nvSpPr>
          <p:cNvPr id="102" name="Google Shape;102;p12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400"/>
              <a:t>.</a:t>
            </a:r>
            <a:endParaRPr b="1" sz="400"/>
          </a:p>
        </p:txBody>
      </p:sp>
      <p:pic>
        <p:nvPicPr>
          <p:cNvPr id="103" name="Google Shape;103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8550" y="1581710"/>
            <a:ext cx="6923374" cy="4159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88900" rtl="0" algn="ctr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-GB" sz="2200"/>
              <a:t>Version  Control Types</a:t>
            </a:r>
            <a:endParaRPr/>
          </a:p>
        </p:txBody>
      </p:sp>
      <p:sp>
        <p:nvSpPr>
          <p:cNvPr id="109" name="Google Shape;109;p13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300"/>
              <a:t>.</a:t>
            </a:r>
            <a:endParaRPr b="1" sz="300"/>
          </a:p>
        </p:txBody>
      </p:sp>
      <p:pic>
        <p:nvPicPr>
          <p:cNvPr id="110" name="Google Shape;11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1362" y="1679547"/>
            <a:ext cx="6597724" cy="396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88900" rtl="0" algn="ctr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-GB" sz="2200"/>
              <a:t>What is Git  </a:t>
            </a:r>
            <a:endParaRPr/>
          </a:p>
        </p:txBody>
      </p:sp>
      <p:sp>
        <p:nvSpPr>
          <p:cNvPr id="116" name="Google Shape;116;p14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/>
              <a:t>Git is an open source  Distributed Version Control System  (DVCS)  Which  records changes made to the files laying emphasis  on  speed, data  </a:t>
            </a:r>
            <a:r>
              <a:rPr b="1" lang="en-GB" sz="1300"/>
              <a:t>integrity</a:t>
            </a:r>
            <a:r>
              <a:rPr b="1" lang="en-GB" sz="1300"/>
              <a:t> and  distributed,  non-linear workflows.</a:t>
            </a:r>
            <a:endParaRPr b="1" sz="13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17" name="Google Shape;11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462" y="2619450"/>
            <a:ext cx="6677526" cy="291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Git ?</a:t>
            </a:r>
            <a:endParaRPr/>
          </a:p>
        </p:txBody>
      </p:sp>
      <p:sp>
        <p:nvSpPr>
          <p:cNvPr id="123" name="Google Shape;123;p15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/>
              <a:t>.</a:t>
            </a:r>
            <a:endParaRPr b="1"/>
          </a:p>
        </p:txBody>
      </p:sp>
      <p:pic>
        <p:nvPicPr>
          <p:cNvPr id="124" name="Google Shape;12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7763" y="998163"/>
            <a:ext cx="5808475" cy="486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Git  ?</a:t>
            </a:r>
            <a:endParaRPr/>
          </a:p>
        </p:txBody>
      </p:sp>
      <p:sp>
        <p:nvSpPr>
          <p:cNvPr id="130" name="Google Shape;130;p16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900"/>
              <a:t>.</a:t>
            </a:r>
            <a:endParaRPr b="1" sz="1900"/>
          </a:p>
        </p:txBody>
      </p:sp>
      <p:pic>
        <p:nvPicPr>
          <p:cNvPr id="131" name="Google Shape;13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7375" y="1266825"/>
            <a:ext cx="5229225" cy="432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7620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2000"/>
              <a:t>Git Commands</a:t>
            </a:r>
            <a:endParaRPr/>
          </a:p>
        </p:txBody>
      </p:sp>
      <p:sp>
        <p:nvSpPr>
          <p:cNvPr id="137" name="Google Shape;137;p17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381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1.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solidFill>
                  <a:schemeClr val="dk1"/>
                </a:solidFill>
              </a:rPr>
              <a:t>git init </a:t>
            </a:r>
            <a:r>
              <a:rPr lang="en-GB">
                <a:solidFill>
                  <a:schemeClr val="dk1"/>
                </a:solidFill>
              </a:rPr>
              <a:t>- to initialize a git repository</a:t>
            </a:r>
            <a:endParaRPr>
              <a:solidFill>
                <a:schemeClr val="dk1"/>
              </a:solidFill>
            </a:endParaRPr>
          </a:p>
          <a:p>
            <a:pPr indent="0" lvl="0" marL="381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2.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solidFill>
                  <a:schemeClr val="dk1"/>
                </a:solidFill>
              </a:rPr>
              <a:t>git configure </a:t>
            </a:r>
            <a:r>
              <a:rPr lang="en-GB">
                <a:solidFill>
                  <a:schemeClr val="dk1"/>
                </a:solidFill>
              </a:rPr>
              <a:t>- to add git configuration</a:t>
            </a:r>
            <a:endParaRPr>
              <a:solidFill>
                <a:schemeClr val="dk1"/>
              </a:solidFill>
            </a:endParaRPr>
          </a:p>
          <a:p>
            <a:pPr indent="0" lvl="0" marL="381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3.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solidFill>
                  <a:schemeClr val="dk1"/>
                </a:solidFill>
              </a:rPr>
              <a:t>git add </a:t>
            </a:r>
            <a:r>
              <a:rPr lang="en-GB">
                <a:solidFill>
                  <a:schemeClr val="dk1"/>
                </a:solidFill>
              </a:rPr>
              <a:t>- to add files from working directory to staging area</a:t>
            </a:r>
            <a:endParaRPr>
              <a:solidFill>
                <a:schemeClr val="dk1"/>
              </a:solidFill>
            </a:endParaRPr>
          </a:p>
          <a:p>
            <a:pPr indent="0" lvl="0" marL="3810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4.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solidFill>
                  <a:schemeClr val="dk1"/>
                </a:solidFill>
              </a:rPr>
              <a:t>git status </a:t>
            </a:r>
            <a:r>
              <a:rPr lang="en-GB">
                <a:solidFill>
                  <a:schemeClr val="dk1"/>
                </a:solidFill>
              </a:rPr>
              <a:t>- to review the status of files in staging area</a:t>
            </a:r>
            <a:endParaRPr>
              <a:solidFill>
                <a:schemeClr val="dk1"/>
              </a:solidFill>
            </a:endParaRPr>
          </a:p>
          <a:p>
            <a:pPr indent="0" lvl="0" marL="381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5.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solidFill>
                  <a:schemeClr val="dk1"/>
                </a:solidFill>
              </a:rPr>
              <a:t>git commit -m “message” </a:t>
            </a:r>
            <a:r>
              <a:rPr lang="en-GB">
                <a:solidFill>
                  <a:schemeClr val="dk1"/>
                </a:solidFill>
              </a:rPr>
              <a:t>- to commit the files in local repository</a:t>
            </a:r>
            <a:endParaRPr>
              <a:solidFill>
                <a:schemeClr val="dk1"/>
              </a:solidFill>
            </a:endParaRPr>
          </a:p>
          <a:p>
            <a:pPr indent="0" lvl="0" marL="381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6.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solidFill>
                  <a:schemeClr val="dk1"/>
                </a:solidFill>
              </a:rPr>
              <a:t>git remote add origin &lt;remote repo url&gt; </a:t>
            </a:r>
            <a:r>
              <a:rPr lang="en-GB">
                <a:solidFill>
                  <a:schemeClr val="dk1"/>
                </a:solidFill>
              </a:rPr>
              <a:t>- to configure remote repository in local git client</a:t>
            </a:r>
            <a:endParaRPr>
              <a:solidFill>
                <a:schemeClr val="dk1"/>
              </a:solidFill>
            </a:endParaRPr>
          </a:p>
          <a:p>
            <a:pPr indent="0" lvl="0" marL="381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7.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solidFill>
                  <a:schemeClr val="dk1"/>
                </a:solidFill>
              </a:rPr>
              <a:t>git push origin master </a:t>
            </a:r>
            <a:r>
              <a:rPr lang="en-GB">
                <a:solidFill>
                  <a:schemeClr val="dk1"/>
                </a:solidFill>
              </a:rPr>
              <a:t>- to push changes from local repository to remote repository</a:t>
            </a:r>
            <a:endParaRPr>
              <a:solidFill>
                <a:schemeClr val="dk1"/>
              </a:solidFill>
            </a:endParaRPr>
          </a:p>
          <a:p>
            <a:pPr indent="0" lvl="0" marL="3810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8.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solidFill>
                  <a:schemeClr val="dk1"/>
                </a:solidFill>
              </a:rPr>
              <a:t>git pull origin master </a:t>
            </a:r>
            <a:r>
              <a:rPr lang="en-GB">
                <a:solidFill>
                  <a:schemeClr val="dk1"/>
                </a:solidFill>
              </a:rPr>
              <a:t>- to pull changes from remote repository to local repo as well as working dir.</a:t>
            </a:r>
            <a:endParaRPr>
              <a:solidFill>
                <a:schemeClr val="dk1"/>
              </a:solidFill>
            </a:endParaRPr>
          </a:p>
          <a:p>
            <a:pPr indent="0" lvl="0" marL="3810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9.</a:t>
            </a:r>
            <a:r>
              <a:rPr lang="en-GB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GB">
                <a:solidFill>
                  <a:schemeClr val="dk1"/>
                </a:solidFill>
              </a:rPr>
              <a:t>git fetch </a:t>
            </a:r>
            <a:r>
              <a:rPr lang="en-GB">
                <a:solidFill>
                  <a:schemeClr val="dk1"/>
                </a:solidFill>
              </a:rPr>
              <a:t>- to fetch changes from remote repository to local repository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         10.git merge </a:t>
            </a:r>
            <a:r>
              <a:rPr lang="en-GB">
                <a:solidFill>
                  <a:schemeClr val="dk1"/>
                </a:solidFill>
              </a:rPr>
              <a:t>- to merge from different branches in working directory.</a:t>
            </a:r>
            <a:endParaRPr>
              <a:solidFill>
                <a:schemeClr val="dk1"/>
              </a:solidFill>
            </a:endParaRPr>
          </a:p>
          <a:p>
            <a:pPr indent="-317500" lvl="0" marL="482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     11.git clone &lt;remote repo url&gt; </a:t>
            </a:r>
            <a:r>
              <a:rPr lang="en-GB">
                <a:solidFill>
                  <a:schemeClr val="dk1"/>
                </a:solidFill>
              </a:rPr>
              <a:t>- to replicate the remote repository in developer machine from scratch.</a:t>
            </a:r>
            <a:endParaRPr>
              <a:solidFill>
                <a:schemeClr val="dk1"/>
              </a:solidFill>
            </a:endParaRPr>
          </a:p>
          <a:p>
            <a:pPr indent="-317500" lvl="0" marL="4826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     12.git revert &lt;commit id&gt; </a:t>
            </a:r>
            <a:r>
              <a:rPr lang="en-GB">
                <a:solidFill>
                  <a:schemeClr val="dk1"/>
                </a:solidFill>
              </a:rPr>
              <a:t>: To revert changes of a particular commit</a:t>
            </a:r>
            <a:endParaRPr>
              <a:solidFill>
                <a:schemeClr val="dk1"/>
              </a:solidFill>
            </a:endParaRPr>
          </a:p>
          <a:p>
            <a:pPr indent="-317500" lvl="0" marL="4826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     13.git reset --soft/--mixed/--hard &lt;commit id&gt; </a:t>
            </a:r>
            <a:r>
              <a:rPr lang="en-GB">
                <a:solidFill>
                  <a:schemeClr val="dk1"/>
                </a:solidFill>
              </a:rPr>
              <a:t>: To reset the HEAD to any of the previous commit.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1128325" y="64950"/>
            <a:ext cx="6967800" cy="7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Kernel</a:t>
            </a:r>
            <a:endParaRPr/>
          </a:p>
        </p:txBody>
      </p:sp>
      <p:sp>
        <p:nvSpPr>
          <p:cNvPr id="143" name="Google Shape;143;p18"/>
          <p:cNvSpPr txBox="1"/>
          <p:nvPr>
            <p:ph idx="1" type="body"/>
          </p:nvPr>
        </p:nvSpPr>
        <p:spPr>
          <a:xfrm>
            <a:off x="1084425" y="904400"/>
            <a:ext cx="7011600" cy="5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/>
              <a:t>The </a:t>
            </a:r>
            <a:r>
              <a:rPr lang="en-GB" sz="1400"/>
              <a:t>kernel</a:t>
            </a:r>
            <a:r>
              <a:rPr lang="en-GB" sz="1400"/>
              <a:t> is the interface between the applications and the </a:t>
            </a:r>
            <a:r>
              <a:rPr lang="en-GB" sz="1400"/>
              <a:t>actual</a:t>
            </a:r>
            <a:r>
              <a:rPr lang="en-GB" sz="1400"/>
              <a:t> process done at the hardware level. 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44" name="Google Shape;14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8225" y="2434425"/>
            <a:ext cx="6967801" cy="313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